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611" r:id="rId2"/>
    <p:sldId id="613" r:id="rId3"/>
    <p:sldId id="612" r:id="rId4"/>
    <p:sldId id="571" r:id="rId5"/>
    <p:sldId id="519" r:id="rId6"/>
    <p:sldId id="512" r:id="rId7"/>
    <p:sldId id="546" r:id="rId8"/>
    <p:sldId id="619" r:id="rId9"/>
    <p:sldId id="331" r:id="rId10"/>
    <p:sldId id="330" r:id="rId11"/>
    <p:sldId id="333" r:id="rId12"/>
    <p:sldId id="484" r:id="rId13"/>
    <p:sldId id="551" r:id="rId14"/>
    <p:sldId id="452" r:id="rId15"/>
    <p:sldId id="615" r:id="rId16"/>
    <p:sldId id="610" r:id="rId17"/>
    <p:sldId id="481" r:id="rId18"/>
    <p:sldId id="480" r:id="rId19"/>
    <p:sldId id="604" r:id="rId20"/>
    <p:sldId id="605" r:id="rId21"/>
    <p:sldId id="607" r:id="rId22"/>
    <p:sldId id="608" r:id="rId23"/>
    <p:sldId id="464" r:id="rId24"/>
    <p:sldId id="463" r:id="rId25"/>
    <p:sldId id="419" r:id="rId26"/>
    <p:sldId id="616" r:id="rId27"/>
    <p:sldId id="617" r:id="rId28"/>
    <p:sldId id="618" r:id="rId29"/>
    <p:sldId id="549" r:id="rId30"/>
    <p:sldId id="499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Your User Name" initials="YUN" lastIdx="2" clrIdx="0"/>
  <p:cmAuthor id="1" name="Natalie Perera" initials="NP" lastIdx="2" clrIdx="0"/>
  <p:cmAuthor id="2" name="royb8" initials="r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00F7"/>
    <a:srgbClr val="11A08A"/>
    <a:srgbClr val="94D4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62563" autoAdjust="0"/>
  </p:normalViewPr>
  <p:slideViewPr>
    <p:cSldViewPr snapToGrid="0">
      <p:cViewPr varScale="1">
        <p:scale>
          <a:sx n="52" d="100"/>
          <a:sy n="52" d="100"/>
        </p:scale>
        <p:origin x="588" y="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y Blatchford" userId="0756bb1ecbb6715a" providerId="LiveId" clId="{5A83FCC8-8DA6-432D-A62F-97D8D8406CC5}"/>
    <pc:docChg chg="addSld delSld modSld sldOrd">
      <pc:chgData name="Roy Blatchford" userId="0756bb1ecbb6715a" providerId="LiveId" clId="{5A83FCC8-8DA6-432D-A62F-97D8D8406CC5}" dt="2026-10-29T09:07:03.493" v="5" actId="2696"/>
      <pc:docMkLst>
        <pc:docMk/>
      </pc:docMkLst>
      <pc:sldChg chg="del">
        <pc:chgData name="Roy Blatchford" userId="0756bb1ecbb6715a" providerId="LiveId" clId="{5A83FCC8-8DA6-432D-A62F-97D8D8406CC5}" dt="2026-10-29T09:06:41.485" v="1" actId="2696"/>
        <pc:sldMkLst>
          <pc:docMk/>
          <pc:sldMk cId="0" sldId="292"/>
        </pc:sldMkLst>
      </pc:sldChg>
      <pc:sldChg chg="ord">
        <pc:chgData name="Roy Blatchford" userId="0756bb1ecbb6715a" providerId="LiveId" clId="{5A83FCC8-8DA6-432D-A62F-97D8D8406CC5}" dt="2026-10-29T09:06:59.209" v="4"/>
        <pc:sldMkLst>
          <pc:docMk/>
          <pc:sldMk cId="0" sldId="571"/>
        </pc:sldMkLst>
      </pc:sldChg>
      <pc:sldChg chg="del">
        <pc:chgData name="Roy Blatchford" userId="0756bb1ecbb6715a" providerId="LiveId" clId="{5A83FCC8-8DA6-432D-A62F-97D8D8406CC5}" dt="2026-10-29T09:06:36.462" v="0" actId="2696"/>
        <pc:sldMkLst>
          <pc:docMk/>
          <pc:sldMk cId="2468934354" sldId="614"/>
        </pc:sldMkLst>
      </pc:sldChg>
      <pc:sldChg chg="new del">
        <pc:chgData name="Roy Blatchford" userId="0756bb1ecbb6715a" providerId="LiveId" clId="{5A83FCC8-8DA6-432D-A62F-97D8D8406CC5}" dt="2026-10-29T09:07:03.493" v="5" actId="2696"/>
        <pc:sldMkLst>
          <pc:docMk/>
          <pc:sldMk cId="3391399807" sldId="61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6EC325-23F2-496E-86B2-C203269CA72B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A3CF70-C371-490C-9B17-6620AE3DA186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A3CF70-C371-490C-9B17-6620AE3DA186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6311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A3CF70-C371-490C-9B17-6620AE3DA186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1692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0B5A3-D5C1-4CBF-B20D-E0A12A07B9E3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0C576-2A80-4D6C-B9B6-9D9D081249E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0B5A3-D5C1-4CBF-B20D-E0A12A07B9E3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0C576-2A80-4D6C-B9B6-9D9D081249E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0B5A3-D5C1-4CBF-B20D-E0A12A07B9E3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0C576-2A80-4D6C-B9B6-9D9D081249E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0B5A3-D5C1-4CBF-B20D-E0A12A07B9E3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0C576-2A80-4D6C-B9B6-9D9D081249E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0B5A3-D5C1-4CBF-B20D-E0A12A07B9E3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0C576-2A80-4D6C-B9B6-9D9D081249E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0B5A3-D5C1-4CBF-B20D-E0A12A07B9E3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0C576-2A80-4D6C-B9B6-9D9D081249E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0B5A3-D5C1-4CBF-B20D-E0A12A07B9E3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0C576-2A80-4D6C-B9B6-9D9D081249E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0B5A3-D5C1-4CBF-B20D-E0A12A07B9E3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0C576-2A80-4D6C-B9B6-9D9D081249E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0B5A3-D5C1-4CBF-B20D-E0A12A07B9E3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0C576-2A80-4D6C-B9B6-9D9D081249E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0B5A3-D5C1-4CBF-B20D-E0A12A07B9E3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0C576-2A80-4D6C-B9B6-9D9D081249E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0B5A3-D5C1-4CBF-B20D-E0A12A07B9E3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0C576-2A80-4D6C-B9B6-9D9D081249E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0B5A3-D5C1-4CBF-B20D-E0A12A07B9E3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0C576-2A80-4D6C-B9B6-9D9D081249ED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EA733E6-EA4D-FFCB-551B-B33E81B03B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74" y="0"/>
            <a:ext cx="80274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547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71C8BFA-2B36-BC4F-C368-BE0DD0CBA1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74" y="0"/>
            <a:ext cx="80274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951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5539CF3-7E90-ADD3-1987-FFF49E7706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7230286"/>
              </p:ext>
            </p:extLst>
          </p:nvPr>
        </p:nvGraphicFramePr>
        <p:xfrm>
          <a:off x="332509" y="318656"/>
          <a:ext cx="11277600" cy="60959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89558">
                  <a:extLst>
                    <a:ext uri="{9D8B030D-6E8A-4147-A177-3AD203B41FA5}">
                      <a16:colId xmlns:a16="http://schemas.microsoft.com/office/drawing/2014/main" val="1082107336"/>
                    </a:ext>
                  </a:extLst>
                </a:gridCol>
                <a:gridCol w="3928806">
                  <a:extLst>
                    <a:ext uri="{9D8B030D-6E8A-4147-A177-3AD203B41FA5}">
                      <a16:colId xmlns:a16="http://schemas.microsoft.com/office/drawing/2014/main" val="4264403437"/>
                    </a:ext>
                  </a:extLst>
                </a:gridCol>
                <a:gridCol w="1593272">
                  <a:extLst>
                    <a:ext uri="{9D8B030D-6E8A-4147-A177-3AD203B41FA5}">
                      <a16:colId xmlns:a16="http://schemas.microsoft.com/office/drawing/2014/main" val="2146356335"/>
                    </a:ext>
                  </a:extLst>
                </a:gridCol>
                <a:gridCol w="2202873">
                  <a:extLst>
                    <a:ext uri="{9D8B030D-6E8A-4147-A177-3AD203B41FA5}">
                      <a16:colId xmlns:a16="http://schemas.microsoft.com/office/drawing/2014/main" val="3525300327"/>
                    </a:ext>
                  </a:extLst>
                </a:gridCol>
                <a:gridCol w="2563091">
                  <a:extLst>
                    <a:ext uri="{9D8B030D-6E8A-4147-A177-3AD203B41FA5}">
                      <a16:colId xmlns:a16="http://schemas.microsoft.com/office/drawing/2014/main" val="3691708777"/>
                    </a:ext>
                  </a:extLst>
                </a:gridCol>
              </a:tblGrid>
              <a:tr h="145142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>
                          <a:effectLst/>
                        </a:rPr>
                        <a:t>Date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>
                          <a:effectLst/>
                        </a:rPr>
                        <a:t>Session &amp; title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>
                          <a:effectLst/>
                        </a:rPr>
                        <a:t>Registrants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>
                          <a:effectLst/>
                        </a:rPr>
                        <a:t>Time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>
                          <a:effectLst/>
                        </a:rPr>
                        <a:t>Notes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50800" marB="50800"/>
                </a:tc>
                <a:extLst>
                  <a:ext uri="{0D108BD9-81ED-4DB2-BD59-A6C34878D82A}">
                    <a16:rowId xmlns:a16="http://schemas.microsoft.com/office/drawing/2014/main" val="3657016398"/>
                  </a:ext>
                </a:extLst>
              </a:tr>
              <a:tr h="23222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>
                          <a:effectLst/>
                        </a:rPr>
                        <a:t>Fri 6 Nov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>
                          <a:effectLst/>
                        </a:rPr>
                        <a:t>Deep Dive 1: </a:t>
                      </a:r>
                    </a:p>
                    <a:p>
                      <a:pPr>
                        <a:buNone/>
                      </a:pPr>
                      <a:r>
                        <a:rPr lang="en-GB" sz="2400" dirty="0">
                          <a:effectLst/>
                        </a:rPr>
                        <a:t>The A - Z of Great Classrooms: Strategies that Optimize Teaching and Maximize Learning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>
                          <a:effectLst/>
                        </a:rPr>
                        <a:t>12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>
                          <a:effectLst/>
                        </a:rPr>
                        <a:t>11:00 – 13:00 &amp; 15:00 - 17:00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>
                          <a:effectLst/>
                        </a:rPr>
                        <a:t>4 hours of facilitation with a 2-hour lunch break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50800" marB="50800"/>
                </a:tc>
                <a:extLst>
                  <a:ext uri="{0D108BD9-81ED-4DB2-BD59-A6C34878D82A}">
                    <a16:rowId xmlns:a16="http://schemas.microsoft.com/office/drawing/2014/main" val="3017677349"/>
                  </a:ext>
                </a:extLst>
              </a:tr>
              <a:tr h="23222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>
                          <a:effectLst/>
                        </a:rPr>
                        <a:t>Sat 7 Nov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>
                          <a:effectLst/>
                        </a:rPr>
                        <a:t>Deep Dive 2: </a:t>
                      </a:r>
                    </a:p>
                    <a:p>
                      <a:pPr>
                        <a:buNone/>
                      </a:pPr>
                      <a:r>
                        <a:rPr lang="en-GB" sz="2400" dirty="0">
                          <a:effectLst/>
                        </a:rPr>
                        <a:t>The Restless Leader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>
                          <a:effectLst/>
                        </a:rPr>
                        <a:t>22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>
                          <a:effectLst/>
                        </a:rPr>
                        <a:t>11:00 – 13:00 &amp; 15:00 - 17:00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>
                          <a:effectLst/>
                        </a:rPr>
                        <a:t>4 hours of facilitation with a 2-hour lunch break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50800" marB="50800"/>
                </a:tc>
                <a:extLst>
                  <a:ext uri="{0D108BD9-81ED-4DB2-BD59-A6C34878D82A}">
                    <a16:rowId xmlns:a16="http://schemas.microsoft.com/office/drawing/2014/main" val="36142355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7891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GB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</a:rPr>
              <a:t>Excellence is not an act but a habit (Aristotle)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altLang="en-US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High intention</a:t>
            </a:r>
            <a:r>
              <a:rPr lang="en-GB" altLang="en-US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 in practice means that leaders and teams at all levels set out high, specific ambitions in their respective domains.</a:t>
            </a:r>
          </a:p>
          <a:p>
            <a:endParaRPr lang="en-GB" altLang="en-US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</a:endParaRPr>
          </a:p>
          <a:p>
            <a:r>
              <a:rPr lang="en-GB" altLang="en-US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Sincere effort</a:t>
            </a:r>
            <a:r>
              <a:rPr lang="en-GB" altLang="en-US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 means that all staff approach their daily and weekly tasks with a sincerity and commitment that is personally and professionally satisfying.</a:t>
            </a:r>
          </a:p>
          <a:p>
            <a:pPr marL="0" indent="0">
              <a:buNone/>
            </a:pPr>
            <a:endParaRPr lang="en-GB" altLang="en-US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</a:endParaRPr>
          </a:p>
          <a:p>
            <a:r>
              <a:rPr lang="en-GB" altLang="en-US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Intelligent execution</a:t>
            </a:r>
            <a:r>
              <a:rPr lang="en-GB" altLang="en-US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 means that all staff think intelligently and practically about the best ways to achieve their goals.</a:t>
            </a:r>
            <a:r>
              <a:rPr lang="en-US" altLang="en-GB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    </a:t>
            </a:r>
          </a:p>
          <a:p>
            <a:pPr marL="0" indent="0" algn="ctr">
              <a:buNone/>
            </a:pPr>
            <a:r>
              <a:rPr lang="en-US" altLang="en-GB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 </a:t>
            </a:r>
            <a:r>
              <a:rPr lang="en-US" altLang="en-GB" sz="2400" b="1">
                <a:solidFill>
                  <a:srgbClr val="7030A0"/>
                </a:solidFill>
              </a:rPr>
              <a:t>(‘The Restless School’)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oy Blatchford: The Restless School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653" y="0"/>
            <a:ext cx="447869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oy Blatchford: The Teachers' Standards in the Classroom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619" y="0"/>
            <a:ext cx="47427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 Roy Blatchford: The A-Z of Great Classroom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0" y="52387"/>
            <a:ext cx="4762500" cy="67532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7339F2B-F7F5-DC65-0D99-5777E9C65C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607" y="0"/>
            <a:ext cx="51447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311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/>
          <p:nvPr/>
        </p:nvSpPr>
        <p:spPr>
          <a:xfrm>
            <a:off x="551410" y="336283"/>
            <a:ext cx="11089180" cy="6185434"/>
          </a:xfrm>
          <a:prstGeom prst="rect">
            <a:avLst/>
          </a:prstGeom>
          <a:ln w="12700">
            <a:solidFill>
              <a:srgbClr val="D8D4BA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79" name="image3.png"/>
          <p:cNvPicPr>
            <a:picLocks noChangeAspect="1"/>
          </p:cNvPicPr>
          <p:nvPr/>
        </p:nvPicPr>
        <p:blipFill>
          <a:blip r:embed="rId2"/>
          <a:srcRect t="12630"/>
          <a:stretch>
            <a:fillRect/>
          </a:stretch>
        </p:blipFill>
        <p:spPr>
          <a:xfrm>
            <a:off x="1885694" y="670098"/>
            <a:ext cx="8420614" cy="5517804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image2.jpg" descr="Indonesian-school-kids-Sijori-ImagesBarcroft-India-Mar-13-20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357" y="507078"/>
            <a:ext cx="7766623" cy="5843845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76" name="Shape 176"/>
          <p:cNvSpPr/>
          <p:nvPr/>
        </p:nvSpPr>
        <p:spPr>
          <a:xfrm>
            <a:off x="551410" y="336283"/>
            <a:ext cx="11089180" cy="6185434"/>
          </a:xfrm>
          <a:prstGeom prst="rect">
            <a:avLst/>
          </a:prstGeom>
          <a:ln w="12700">
            <a:solidFill>
              <a:srgbClr val="D8D4BA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/>
          <p:nvPr/>
        </p:nvSpPr>
        <p:spPr>
          <a:xfrm>
            <a:off x="551410" y="336283"/>
            <a:ext cx="11089180" cy="6185434"/>
          </a:xfrm>
          <a:prstGeom prst="rect">
            <a:avLst/>
          </a:prstGeom>
          <a:ln w="12700">
            <a:solidFill>
              <a:srgbClr val="D8D4BA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2" name="image4.jpg" descr="Image result for 600 indian students expelled for cheating high resolution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50" y="548640"/>
            <a:ext cx="8090901" cy="5760721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OneDrive for Business\Roy Only\Global Goal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What school is all abou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" y="0"/>
            <a:ext cx="121523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sosceles Triangle 8"/>
          <p:cNvSpPr/>
          <p:nvPr/>
        </p:nvSpPr>
        <p:spPr>
          <a:xfrm>
            <a:off x="3114135" y="2053088"/>
            <a:ext cx="5960853" cy="3579961"/>
          </a:xfrm>
          <a:prstGeom prst="triangle">
            <a:avLst/>
          </a:prstGeom>
          <a:solidFill>
            <a:schemeClr val="accent4">
              <a:alpha val="24000"/>
            </a:schemeClr>
          </a:solidFill>
          <a:ln w="25400">
            <a:solidFill>
              <a:schemeClr val="accent4">
                <a:shade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27233"/>
            <a:ext cx="9144000" cy="966730"/>
          </a:xfrm>
        </p:spPr>
        <p:txBody>
          <a:bodyPr/>
          <a:lstStyle/>
          <a:p>
            <a:r>
              <a:rPr lang="en-GB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The A-Z of every classroom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462412"/>
            <a:ext cx="12192000" cy="789990"/>
          </a:xfrm>
        </p:spPr>
        <p:txBody>
          <a:bodyPr>
            <a:normAutofit/>
          </a:bodyPr>
          <a:lstStyle/>
          <a:p>
            <a:r>
              <a:rPr lang="en-GB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Reading</a:t>
            </a:r>
          </a:p>
        </p:txBody>
      </p:sp>
      <p:sp>
        <p:nvSpPr>
          <p:cNvPr id="4" name="Subtitle 2"/>
          <p:cNvSpPr txBox="1"/>
          <p:nvPr/>
        </p:nvSpPr>
        <p:spPr>
          <a:xfrm>
            <a:off x="0" y="3570184"/>
            <a:ext cx="12192000" cy="137275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Cultural</a:t>
            </a:r>
          </a:p>
          <a:p>
            <a:r>
              <a:rPr lang="en-GB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capital</a:t>
            </a:r>
          </a:p>
        </p:txBody>
      </p:sp>
      <p:sp>
        <p:nvSpPr>
          <p:cNvPr id="5" name="Subtitle 2"/>
          <p:cNvSpPr txBox="1"/>
          <p:nvPr/>
        </p:nvSpPr>
        <p:spPr>
          <a:xfrm>
            <a:off x="0" y="5641787"/>
            <a:ext cx="6096000" cy="718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Oracy</a:t>
            </a:r>
          </a:p>
        </p:txBody>
      </p:sp>
      <p:sp>
        <p:nvSpPr>
          <p:cNvPr id="6" name="Subtitle 2"/>
          <p:cNvSpPr txBox="1"/>
          <p:nvPr/>
        </p:nvSpPr>
        <p:spPr>
          <a:xfrm>
            <a:off x="6096000" y="5641787"/>
            <a:ext cx="6096000" cy="718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Vocabulary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3929C15-2181-648F-07F3-71D856634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US" altLang="en-GB" b="1">
                <a:solidFill>
                  <a:srgbClr val="7030A0"/>
                </a:solidFill>
              </a:rPr>
              <a:t>The Children Act - Ian McEwan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98E4EE3-BF22-4EEF-0E59-2A1290C3A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en-GB" sz="3200" dirty="0">
                <a:solidFill>
                  <a:srgbClr val="C00000"/>
                </a:solidFill>
              </a:rPr>
              <a:t>‘She listed some relevant ingredients, goals towards which a child might grow. </a:t>
            </a:r>
          </a:p>
          <a:p>
            <a:pPr marL="0" indent="0">
              <a:buNone/>
            </a:pPr>
            <a:r>
              <a:rPr lang="en-US" altLang="en-GB" sz="3200" dirty="0">
                <a:solidFill>
                  <a:srgbClr val="C00000"/>
                </a:solidFill>
              </a:rPr>
              <a:t>Economic and moral freedom, virtue, compassion and altruism, satisfying work through </a:t>
            </a:r>
            <a:r>
              <a:rPr lang="en-US" altLang="en-GB" sz="3200" dirty="0" err="1">
                <a:solidFill>
                  <a:srgbClr val="C00000"/>
                </a:solidFill>
              </a:rPr>
              <a:t>enagagement</a:t>
            </a:r>
            <a:r>
              <a:rPr lang="en-US" altLang="en-GB" sz="3200" dirty="0">
                <a:solidFill>
                  <a:srgbClr val="C00000"/>
                </a:solidFill>
              </a:rPr>
              <a:t> with demanding tasks, a flourishing network of personal relationships, earning the esteem of others, </a:t>
            </a:r>
            <a:r>
              <a:rPr lang="en-US" altLang="en-GB" sz="3200" dirty="0" err="1">
                <a:solidFill>
                  <a:srgbClr val="C00000"/>
                </a:solidFill>
              </a:rPr>
              <a:t>pursiung</a:t>
            </a:r>
            <a:r>
              <a:rPr lang="en-US" altLang="en-GB" sz="3200" dirty="0">
                <a:solidFill>
                  <a:srgbClr val="C00000"/>
                </a:solidFill>
              </a:rPr>
              <a:t> larger </a:t>
            </a:r>
            <a:r>
              <a:rPr lang="en-US" altLang="en-GB" sz="3200" dirty="0" err="1">
                <a:solidFill>
                  <a:srgbClr val="C00000"/>
                </a:solidFill>
              </a:rPr>
              <a:t>meaninigs</a:t>
            </a:r>
            <a:r>
              <a:rPr lang="en-US" altLang="en-GB" sz="3200" dirty="0">
                <a:solidFill>
                  <a:srgbClr val="C00000"/>
                </a:solidFill>
              </a:rPr>
              <a:t> to one’s existence. and having at the </a:t>
            </a:r>
            <a:r>
              <a:rPr lang="en-US" altLang="en-GB" sz="3200" dirty="0" err="1">
                <a:solidFill>
                  <a:srgbClr val="C00000"/>
                </a:solidFill>
              </a:rPr>
              <a:t>centre</a:t>
            </a:r>
            <a:r>
              <a:rPr lang="en-US" altLang="en-GB" sz="3200" dirty="0">
                <a:solidFill>
                  <a:srgbClr val="C00000"/>
                </a:solidFill>
              </a:rPr>
              <a:t> of one’s life one or a small number of significant relations defined above all by love.’</a:t>
            </a:r>
          </a:p>
        </p:txBody>
      </p:sp>
    </p:spTree>
    <p:extLst>
      <p:ext uri="{BB962C8B-B14F-4D97-AF65-F5344CB8AC3E}">
        <p14:creationId xmlns:p14="http://schemas.microsoft.com/office/powerpoint/2010/main" val="3905957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BCFB0-2AE4-E78E-BD91-4CB13E23D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30A29-1BF4-6210-3D9C-8D121B609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rgbClr val="C00000"/>
                </a:solidFill>
              </a:rPr>
              <a:t>Cultural capital</a:t>
            </a:r>
            <a:endParaRPr lang="en-GB" sz="54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F950F-5D31-2BE0-2726-5998D5811C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b="1" dirty="0">
                <a:solidFill>
                  <a:srgbClr val="7030A0"/>
                </a:solidFill>
              </a:rPr>
              <a:t>Call ‘cultural capital’ General Knowledge.</a:t>
            </a:r>
          </a:p>
          <a:p>
            <a:endParaRPr lang="en-US" sz="2600" b="1" dirty="0">
              <a:solidFill>
                <a:srgbClr val="7030A0"/>
              </a:solidFill>
            </a:endParaRPr>
          </a:p>
          <a:p>
            <a:r>
              <a:rPr lang="en-US" sz="2600" b="1" dirty="0">
                <a:solidFill>
                  <a:srgbClr val="7030A0"/>
                </a:solidFill>
              </a:rPr>
              <a:t>Keep a large, spinning globe on your desk.</a:t>
            </a:r>
          </a:p>
          <a:p>
            <a:endParaRPr lang="en-US" sz="2600" b="1" dirty="0">
              <a:solidFill>
                <a:srgbClr val="7030A0"/>
              </a:solidFill>
            </a:endParaRPr>
          </a:p>
          <a:p>
            <a:r>
              <a:rPr lang="en-US" sz="2600" b="1" dirty="0" err="1">
                <a:solidFill>
                  <a:srgbClr val="7030A0"/>
                </a:solidFill>
              </a:rPr>
              <a:t>Assumicide</a:t>
            </a:r>
            <a:r>
              <a:rPr lang="en-US" sz="2600" b="1" dirty="0">
                <a:solidFill>
                  <a:srgbClr val="7030A0"/>
                </a:solidFill>
              </a:rPr>
              <a:t>: don’t assume that children know or do not know something.</a:t>
            </a:r>
          </a:p>
          <a:p>
            <a:endParaRPr lang="en-US" sz="2600" b="1" dirty="0">
              <a:solidFill>
                <a:srgbClr val="7030A0"/>
              </a:solidFill>
            </a:endParaRPr>
          </a:p>
          <a:p>
            <a:r>
              <a:rPr lang="en-GB" sz="2600" b="1" dirty="0">
                <a:solidFill>
                  <a:srgbClr val="7030A0"/>
                </a:solidFill>
              </a:rPr>
              <a:t>Climb inside another’s skin.</a:t>
            </a:r>
          </a:p>
          <a:p>
            <a:endParaRPr lang="en-GB" sz="2600" b="1" dirty="0">
              <a:solidFill>
                <a:srgbClr val="7030A0"/>
              </a:solidFill>
            </a:endParaRPr>
          </a:p>
          <a:p>
            <a:r>
              <a:rPr lang="en-US" sz="2600" b="1" dirty="0">
                <a:solidFill>
                  <a:srgbClr val="7030A0"/>
                </a:solidFill>
              </a:rPr>
              <a:t>Teacher, feed your own soul and intellect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4966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GB" b="1">
                <a:solidFill>
                  <a:srgbClr val="7030A0"/>
                </a:solidFill>
              </a:rPr>
              <a:t>All societies in education wrestle with....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altLang="en-GB" b="1">
                <a:solidFill>
                  <a:srgbClr val="C00000"/>
                </a:solidFill>
              </a:rPr>
              <a:t>Knowledge and Skills (which shall be first among equals?)</a:t>
            </a:r>
          </a:p>
          <a:p>
            <a:pPr marL="514350" indent="-514350">
              <a:buAutoNum type="arabicPeriod"/>
            </a:pPr>
            <a:endParaRPr lang="en-US" altLang="en-GB" b="1">
              <a:solidFill>
                <a:srgbClr val="C00000"/>
              </a:solidFill>
            </a:endParaRPr>
          </a:p>
          <a:p>
            <a:pPr marL="514350" indent="-514350">
              <a:buAutoNum type="arabicPeriod"/>
            </a:pPr>
            <a:r>
              <a:rPr lang="en-US" altLang="en-GB" b="1">
                <a:solidFill>
                  <a:srgbClr val="C00000"/>
                </a:solidFill>
              </a:rPr>
              <a:t>3Rs - 4Rs?</a:t>
            </a:r>
          </a:p>
          <a:p>
            <a:pPr marL="514350" indent="-514350">
              <a:buAutoNum type="arabicPeriod"/>
            </a:pPr>
            <a:endParaRPr lang="en-US" altLang="en-GB" b="1">
              <a:solidFill>
                <a:srgbClr val="C00000"/>
              </a:solidFill>
            </a:endParaRPr>
          </a:p>
          <a:p>
            <a:pPr marL="514350" indent="-514350">
              <a:buAutoNum type="arabicPeriod"/>
            </a:pPr>
            <a:r>
              <a:rPr lang="en-US" altLang="en-GB" b="1">
                <a:solidFill>
                  <a:srgbClr val="C00000"/>
                </a:solidFill>
              </a:rPr>
              <a:t>Technologies - help or hindrance?</a:t>
            </a:r>
          </a:p>
          <a:p>
            <a:pPr marL="514350" indent="-514350">
              <a:buAutoNum type="arabicPeriod"/>
            </a:pPr>
            <a:endParaRPr lang="en-US" altLang="en-GB" b="1">
              <a:solidFill>
                <a:srgbClr val="C00000"/>
              </a:solidFill>
            </a:endParaRPr>
          </a:p>
          <a:p>
            <a:pPr marL="514350" indent="-514350">
              <a:buAutoNum type="arabicPeriod"/>
            </a:pPr>
            <a:r>
              <a:rPr lang="en-US" altLang="en-GB" b="1">
                <a:solidFill>
                  <a:srgbClr val="C00000"/>
                </a:solidFill>
              </a:rPr>
              <a:t>National identity</a:t>
            </a:r>
          </a:p>
          <a:p>
            <a:pPr marL="514350" indent="-514350">
              <a:buAutoNum type="arabicPeriod"/>
            </a:pPr>
            <a:endParaRPr lang="en-US" altLang="en-GB" b="1">
              <a:solidFill>
                <a:srgbClr val="C00000"/>
              </a:solidFill>
            </a:endParaRPr>
          </a:p>
          <a:p>
            <a:pPr marL="514350" indent="-514350">
              <a:buAutoNum type="arabicPeriod"/>
            </a:pPr>
            <a:r>
              <a:rPr lang="en-US" altLang="en-GB" b="1">
                <a:solidFill>
                  <a:srgbClr val="C00000"/>
                </a:solidFill>
              </a:rPr>
              <a:t>Citizen for today and tomorrow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GB" b="1">
                <a:solidFill>
                  <a:srgbClr val="7030A0"/>
                </a:solidFill>
              </a:rPr>
              <a:t>21st Century Zeitgeist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GB" b="1">
                <a:solidFill>
                  <a:srgbClr val="C00000"/>
                </a:solidFill>
              </a:rPr>
              <a:t>Climate degradation		(Tim Marshall)</a:t>
            </a:r>
          </a:p>
          <a:p>
            <a:pPr marL="0" indent="0">
              <a:buNone/>
            </a:pPr>
            <a:endParaRPr lang="en-US" altLang="en-GB" b="1">
              <a:solidFill>
                <a:srgbClr val="C00000"/>
              </a:solidFill>
            </a:endParaRPr>
          </a:p>
          <a:p>
            <a:r>
              <a:rPr lang="en-US" altLang="en-GB" b="1">
                <a:solidFill>
                  <a:srgbClr val="C00000"/>
                </a:solidFill>
              </a:rPr>
              <a:t>The movement of peoples		(Paul Collier)</a:t>
            </a:r>
          </a:p>
          <a:p>
            <a:pPr marL="0" indent="0">
              <a:buNone/>
            </a:pPr>
            <a:endParaRPr lang="en-US" altLang="en-GB" b="1">
              <a:solidFill>
                <a:srgbClr val="C00000"/>
              </a:solidFill>
            </a:endParaRPr>
          </a:p>
          <a:p>
            <a:r>
              <a:rPr lang="en-US" altLang="en-GB" b="1">
                <a:solidFill>
                  <a:srgbClr val="C00000"/>
                </a:solidFill>
              </a:rPr>
              <a:t>Religious wars			(Richard Dawkins)</a:t>
            </a:r>
          </a:p>
          <a:p>
            <a:pPr marL="0" indent="0">
              <a:buNone/>
            </a:pPr>
            <a:endParaRPr lang="en-US" altLang="en-GB" b="1">
              <a:solidFill>
                <a:srgbClr val="C00000"/>
              </a:solidFill>
            </a:endParaRPr>
          </a:p>
          <a:p>
            <a:r>
              <a:rPr lang="en-US" altLang="en-GB" b="1">
                <a:solidFill>
                  <a:srgbClr val="C00000"/>
                </a:solidFill>
              </a:rPr>
              <a:t>Liberal democracies don’t have (all) the answers.....   (Fukuyama)</a:t>
            </a:r>
          </a:p>
          <a:p>
            <a:pPr marL="0" indent="0" algn="ctr">
              <a:buNone/>
            </a:pPr>
            <a:r>
              <a:rPr lang="en-US" altLang="en-GB" sz="2400" b="1" i="1">
                <a:solidFill>
                  <a:schemeClr val="accent6"/>
                </a:solidFill>
              </a:rPr>
              <a:t>What’s it like to be someone else? Climb inside their skin....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GB" b="1">
                <a:solidFill>
                  <a:srgbClr val="C00000"/>
                </a:solidFill>
              </a:rPr>
              <a:t>X features of great classrooms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n-GB" sz="2400">
                <a:solidFill>
                  <a:srgbClr val="7030A0"/>
                </a:solidFill>
              </a:rPr>
              <a:t>1. </a:t>
            </a:r>
            <a:r>
              <a:rPr lang="en-GB" altLang="en-US" sz="2400">
                <a:solidFill>
                  <a:srgbClr val="7030A0"/>
                </a:solidFill>
              </a:rPr>
              <a:t>The teacher has </a:t>
            </a:r>
            <a:r>
              <a:rPr lang="en-GB" altLang="en-US" sz="2400" b="1">
                <a:solidFill>
                  <a:srgbClr val="7030A0"/>
                </a:solidFill>
              </a:rPr>
              <a:t>knowledge</a:t>
            </a:r>
            <a:r>
              <a:rPr lang="en-GB" altLang="en-US" sz="2400">
                <a:solidFill>
                  <a:srgbClr val="7030A0"/>
                </a:solidFill>
              </a:rPr>
              <a:t> effortlessly rising out of them like sap from a tree – and keeps perfecting their craft. </a:t>
            </a:r>
            <a:r>
              <a:rPr lang="en-US" altLang="en-GB" sz="2400">
                <a:solidFill>
                  <a:srgbClr val="7030A0"/>
                </a:solidFill>
              </a:rPr>
              <a:t> </a:t>
            </a:r>
            <a:r>
              <a:rPr lang="en-GB" altLang="en-US" sz="2400">
                <a:solidFill>
                  <a:srgbClr val="7030A0"/>
                </a:solidFill>
              </a:rPr>
              <a:t>Students are inspired. </a:t>
            </a:r>
          </a:p>
          <a:p>
            <a:pPr marL="0" indent="0">
              <a:buNone/>
            </a:pPr>
            <a:r>
              <a:rPr lang="en-GB" altLang="en-US" sz="2400">
                <a:solidFill>
                  <a:srgbClr val="7030A0"/>
                </a:solidFill>
              </a:rPr>
              <a:t>2. The teacher </a:t>
            </a:r>
            <a:r>
              <a:rPr lang="en-GB" altLang="en-US" sz="2400" b="1">
                <a:solidFill>
                  <a:srgbClr val="7030A0"/>
                </a:solidFill>
              </a:rPr>
              <a:t>commands</a:t>
            </a:r>
            <a:r>
              <a:rPr lang="en-GB" altLang="en-US" sz="2400">
                <a:solidFill>
                  <a:srgbClr val="7030A0"/>
                </a:solidFill>
              </a:rPr>
              <a:t> the classroom, physically and intellectually, and students respond positively to that expertly planned climate for learning. </a:t>
            </a:r>
          </a:p>
          <a:p>
            <a:pPr marL="0" indent="0">
              <a:buNone/>
            </a:pPr>
            <a:r>
              <a:rPr lang="en-GB" altLang="en-US" sz="2400">
                <a:solidFill>
                  <a:srgbClr val="7030A0"/>
                </a:solidFill>
              </a:rPr>
              <a:t>3. The </a:t>
            </a:r>
            <a:r>
              <a:rPr lang="en-GB" altLang="en-US" sz="2400" b="1">
                <a:solidFill>
                  <a:srgbClr val="7030A0"/>
                </a:solidFill>
              </a:rPr>
              <a:t>passion</a:t>
            </a:r>
            <a:r>
              <a:rPr lang="en-GB" altLang="en-US" sz="2400">
                <a:solidFill>
                  <a:srgbClr val="7030A0"/>
                </a:solidFill>
              </a:rPr>
              <a:t> for excellence and scholarship, rooted in the teacher’s own achievements, is palpable and often thrilling. Children want to practise, rehearse and emulate top achievements.</a:t>
            </a:r>
          </a:p>
          <a:p>
            <a:pPr marL="0" indent="0">
              <a:buNone/>
            </a:pPr>
            <a:r>
              <a:rPr lang="en-GB" altLang="en-US" sz="2400">
                <a:solidFill>
                  <a:srgbClr val="7030A0"/>
                </a:solidFill>
              </a:rPr>
              <a:t>4.</a:t>
            </a:r>
            <a:r>
              <a:rPr lang="en-US" altLang="en-GB" sz="2400">
                <a:solidFill>
                  <a:srgbClr val="7030A0"/>
                </a:solidFill>
              </a:rPr>
              <a:t> </a:t>
            </a:r>
            <a:r>
              <a:rPr lang="en-GB" altLang="en-US" sz="2400">
                <a:solidFill>
                  <a:srgbClr val="7030A0"/>
                </a:solidFill>
              </a:rPr>
              <a:t>A teacher’s unambiguous set of </a:t>
            </a:r>
            <a:r>
              <a:rPr lang="en-GB" altLang="en-US" sz="2400" b="1">
                <a:solidFill>
                  <a:srgbClr val="7030A0"/>
                </a:solidFill>
              </a:rPr>
              <a:t>values</a:t>
            </a:r>
            <a:r>
              <a:rPr lang="en-GB" altLang="en-US" sz="2400">
                <a:solidFill>
                  <a:srgbClr val="7030A0"/>
                </a:solidFill>
              </a:rPr>
              <a:t>, embodying integrity and clear conscience, underpin memorable classroom practices. Children feel secure. </a:t>
            </a:r>
          </a:p>
          <a:p>
            <a:pPr marL="0" indent="0">
              <a:buNone/>
            </a:pPr>
            <a:r>
              <a:rPr lang="en-GB" altLang="en-US" sz="2400">
                <a:solidFill>
                  <a:srgbClr val="7030A0"/>
                </a:solidFill>
              </a:rPr>
              <a:t>5. The </a:t>
            </a:r>
            <a:r>
              <a:rPr lang="en-GB" altLang="en-US" sz="2400" b="1">
                <a:solidFill>
                  <a:srgbClr val="7030A0"/>
                </a:solidFill>
              </a:rPr>
              <a:t>fun</a:t>
            </a:r>
            <a:r>
              <a:rPr lang="en-GB" altLang="en-US" sz="2400">
                <a:solidFill>
                  <a:srgbClr val="7030A0"/>
                </a:solidFill>
              </a:rPr>
              <a:t> in learning is teachers and students sharing humour and wit, rooted in risk-taking, digression and applying learning beyond the classroom.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GB" b="1">
                <a:solidFill>
                  <a:srgbClr val="C00000"/>
                </a:solidFill>
              </a:rPr>
              <a:t>X features of great classrooms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altLang="en-GB" sz="9600">
                <a:solidFill>
                  <a:srgbClr val="7030A0"/>
                </a:solidFill>
              </a:rPr>
              <a:t>6.</a:t>
            </a:r>
            <a:r>
              <a:rPr lang="en-US" altLang="en-GB" sz="8000">
                <a:solidFill>
                  <a:srgbClr val="7030A0"/>
                </a:solidFill>
              </a:rPr>
              <a:t> </a:t>
            </a:r>
            <a:r>
              <a:rPr lang="en-GB" altLang="en-US" sz="9600">
                <a:solidFill>
                  <a:srgbClr val="7030A0"/>
                </a:solidFill>
              </a:rPr>
              <a:t>The </a:t>
            </a:r>
            <a:r>
              <a:rPr lang="en-GB" altLang="en-US" sz="9600" b="1">
                <a:solidFill>
                  <a:srgbClr val="7030A0"/>
                </a:solidFill>
              </a:rPr>
              <a:t>creative</a:t>
            </a:r>
            <a:r>
              <a:rPr lang="en-GB" altLang="en-US" sz="9600">
                <a:solidFill>
                  <a:srgbClr val="7030A0"/>
                </a:solidFill>
              </a:rPr>
              <a:t> teacher has a predictable unpredictability about their person. Students know they are in for some memorable learning. </a:t>
            </a:r>
          </a:p>
          <a:p>
            <a:pPr marL="0" indent="0">
              <a:buNone/>
            </a:pPr>
            <a:r>
              <a:rPr lang="en-GB" altLang="en-US" sz="9600">
                <a:solidFill>
                  <a:srgbClr val="7030A0"/>
                </a:solidFill>
              </a:rPr>
              <a:t>7. What teachers </a:t>
            </a:r>
            <a:r>
              <a:rPr lang="en-GB" altLang="en-US" sz="9600" b="1">
                <a:solidFill>
                  <a:srgbClr val="7030A0"/>
                </a:solidFill>
              </a:rPr>
              <a:t>expect </a:t>
            </a:r>
            <a:r>
              <a:rPr lang="en-GB" altLang="en-US" sz="9600">
                <a:solidFill>
                  <a:srgbClr val="7030A0"/>
                </a:solidFill>
              </a:rPr>
              <a:t>is what they get in any classroom, in any </a:t>
            </a:r>
            <a:r>
              <a:rPr lang="en-US" altLang="en-GB" sz="9600">
                <a:solidFill>
                  <a:srgbClr val="7030A0"/>
                </a:solidFill>
              </a:rPr>
              <a:t> </a:t>
            </a:r>
            <a:r>
              <a:rPr lang="en-GB" altLang="en-US" sz="9600">
                <a:solidFill>
                  <a:srgbClr val="7030A0"/>
                </a:solidFill>
              </a:rPr>
              <a:t>subject, and in any context. Children are no fools; they willingly respond to high expectations. </a:t>
            </a:r>
          </a:p>
          <a:p>
            <a:pPr marL="0" indent="0">
              <a:buNone/>
            </a:pPr>
            <a:r>
              <a:rPr lang="en-GB" altLang="en-US" sz="9600">
                <a:solidFill>
                  <a:srgbClr val="7030A0"/>
                </a:solidFill>
              </a:rPr>
              <a:t>8. </a:t>
            </a:r>
            <a:r>
              <a:rPr lang="en-GB" altLang="en-US" sz="9600" b="1">
                <a:solidFill>
                  <a:srgbClr val="7030A0"/>
                </a:solidFill>
              </a:rPr>
              <a:t>Empathy</a:t>
            </a:r>
            <a:r>
              <a:rPr lang="en-GB" altLang="en-US" sz="9600">
                <a:solidFill>
                  <a:srgbClr val="7030A0"/>
                </a:solidFill>
              </a:rPr>
              <a:t> is that vital capacity in a teacher to imagine and understand that the learner may well have a different frame of reference. Students highly respect this. </a:t>
            </a:r>
          </a:p>
          <a:p>
            <a:pPr marL="0" indent="0">
              <a:buNone/>
            </a:pPr>
            <a:r>
              <a:rPr lang="en-GB" altLang="en-US" sz="9600">
                <a:solidFill>
                  <a:srgbClr val="7030A0"/>
                </a:solidFill>
              </a:rPr>
              <a:t>9. </a:t>
            </a:r>
            <a:r>
              <a:rPr lang="en-GB" altLang="en-US" sz="9600" b="1">
                <a:solidFill>
                  <a:srgbClr val="7030A0"/>
                </a:solidFill>
              </a:rPr>
              <a:t>Resilience</a:t>
            </a:r>
            <a:r>
              <a:rPr lang="en-GB" altLang="en-US" sz="9600">
                <a:solidFill>
                  <a:srgbClr val="7030A0"/>
                </a:solidFill>
              </a:rPr>
              <a:t> is two-track: one for the pupils’ stamina in new learning; and one for the teacher’s self-preservation and ultimate flourishing. Both live to teach and learn another day. </a:t>
            </a:r>
          </a:p>
          <a:p>
            <a:pPr marL="0" indent="0">
              <a:buNone/>
            </a:pPr>
            <a:r>
              <a:rPr lang="en-GB" altLang="en-US" sz="9600">
                <a:solidFill>
                  <a:srgbClr val="7030A0"/>
                </a:solidFill>
              </a:rPr>
              <a:t>10. </a:t>
            </a:r>
            <a:r>
              <a:rPr lang="en-GB" altLang="en-US" sz="9600" b="1">
                <a:solidFill>
                  <a:srgbClr val="7030A0"/>
                </a:solidFill>
              </a:rPr>
              <a:t>Reflecting</a:t>
            </a:r>
            <a:r>
              <a:rPr lang="en-GB" altLang="en-US" sz="9600">
                <a:solidFill>
                  <a:srgbClr val="7030A0"/>
                </a:solidFill>
              </a:rPr>
              <a:t> on what they are achieving in classrooms becomes the teacher’s and the students’ habit. Together, they practise being excellent. </a:t>
            </a:r>
            <a:r>
              <a:rPr lang="en-US" altLang="en-GB" sz="9600">
                <a:solidFill>
                  <a:srgbClr val="7030A0"/>
                </a:solidFill>
              </a:rPr>
              <a:t>                            </a:t>
            </a:r>
            <a:r>
              <a:rPr lang="en-US" altLang="en-GB" sz="8000">
                <a:solidFill>
                  <a:srgbClr val="7030A0"/>
                </a:solidFill>
              </a:rPr>
              <a:t>RB. </a:t>
            </a:r>
            <a:r>
              <a:rPr lang="en-US" altLang="en-GB" sz="9600">
                <a:solidFill>
                  <a:srgbClr val="7030A0"/>
                </a:solidFill>
              </a:rPr>
              <a:t>      </a:t>
            </a:r>
            <a:endParaRPr lang="en-GB" altLang="en-US" sz="960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altLang="en-GB" sz="560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F49C3-E6E1-EA56-C066-0C1A55F74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427" y="365125"/>
            <a:ext cx="10687373" cy="1325563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C00000"/>
                </a:solidFill>
              </a:rPr>
              <a:t>Questions asked by students</a:t>
            </a:r>
            <a:endParaRPr lang="en-GB" sz="6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B1B05-C396-8414-4381-B4296B2274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7030A0"/>
                </a:solidFill>
              </a:rPr>
              <a:t>Am I happy and motivated in class, collaborating with my friends to make progress?</a:t>
            </a:r>
          </a:p>
          <a:p>
            <a:r>
              <a:rPr lang="en-US" sz="3600" b="1" dirty="0">
                <a:solidFill>
                  <a:srgbClr val="7030A0"/>
                </a:solidFill>
              </a:rPr>
              <a:t>Am I using my time well in class?</a:t>
            </a:r>
          </a:p>
          <a:p>
            <a:r>
              <a:rPr lang="en-US" sz="3600" b="1" dirty="0">
                <a:solidFill>
                  <a:srgbClr val="7030A0"/>
                </a:solidFill>
              </a:rPr>
              <a:t>Is the teacher aiding and extending me, given my starting points?</a:t>
            </a:r>
          </a:p>
          <a:p>
            <a:r>
              <a:rPr lang="en-US" sz="3600" b="1" dirty="0">
                <a:solidFill>
                  <a:srgbClr val="7030A0"/>
                </a:solidFill>
              </a:rPr>
              <a:t>Does the teacher deepen my learning from time to time?</a:t>
            </a:r>
            <a:endParaRPr lang="en-GB" sz="3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8422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48580-983E-B25E-F3F0-2B590830A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C00000"/>
                </a:solidFill>
              </a:rPr>
              <a:t>Great learning</a:t>
            </a:r>
            <a:endParaRPr lang="en-GB" sz="6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9F194-23F5-54DE-D42F-9C8D4A3CB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Where a range of students’ needs are fully met: teachers leave the textbook behind; take happy risks; ask searching questions; embrace digression; set rich tasks - all rooted in their own great subject knowledge. BUZZY……</a:t>
            </a:r>
          </a:p>
          <a:p>
            <a:pPr marL="0" indent="0">
              <a:buNone/>
            </a:pPr>
            <a:endParaRPr lang="en-US" sz="3200" b="1" dirty="0">
              <a:solidFill>
                <a:srgbClr val="7030A0"/>
              </a:solidFill>
            </a:endParaRPr>
          </a:p>
          <a:p>
            <a:r>
              <a:rPr lang="en-US" sz="3200" b="1" dirty="0">
                <a:solidFill>
                  <a:srgbClr val="7030A0"/>
                </a:solidFill>
              </a:rPr>
              <a:t>Students say their learning is deepened when teachers help them to make intriguing, explicit links between different curriculum subjects; and when 10% of the learning is ‘out of the window’, embedding understanding of new skills and knowledge through application to everyday life. MESSY…..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4052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Cezanne_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Cezanne_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Cezanne_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4E22A13-5C8E-441A-8D41-D6D24310B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b="1" dirty="0">
                <a:solidFill>
                  <a:srgbClr val="7030A0"/>
                </a:solidFill>
              </a:rPr>
              <a:t>What do great schools do? One….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57CE7F2-790B-16AD-0AFA-DC2988EBF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rgbClr val="FF0000"/>
                </a:solidFill>
              </a:rPr>
              <a:t>7 platforms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>
                <a:solidFill>
                  <a:srgbClr val="FF0000"/>
                </a:solidFill>
              </a:rPr>
              <a:t>Expectations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>
                <a:solidFill>
                  <a:srgbClr val="FF0000"/>
                </a:solidFill>
              </a:rPr>
              <a:t>Behaviours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>
                <a:solidFill>
                  <a:srgbClr val="FF0000"/>
                </a:solidFill>
              </a:rPr>
              <a:t>Environments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>
                <a:solidFill>
                  <a:srgbClr val="FF0000"/>
                </a:solidFill>
              </a:rPr>
              <a:t>Teachers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>
                <a:solidFill>
                  <a:srgbClr val="FF0000"/>
                </a:solidFill>
              </a:rPr>
              <a:t>Supporters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>
                <a:solidFill>
                  <a:srgbClr val="FF0000"/>
                </a:solidFill>
              </a:rPr>
              <a:t>Leaders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>
                <a:solidFill>
                  <a:srgbClr val="FF0000"/>
                </a:solidFill>
              </a:rPr>
              <a:t>Critics				(‘The Restless School’)</a:t>
            </a:r>
          </a:p>
        </p:txBody>
      </p:sp>
    </p:spTree>
    <p:extLst>
      <p:ext uri="{BB962C8B-B14F-4D97-AF65-F5344CB8AC3E}">
        <p14:creationId xmlns:p14="http://schemas.microsoft.com/office/powerpoint/2010/main" val="4554311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07759DA-51E7-13F5-7AF1-561E400BC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b="1" dirty="0">
                <a:solidFill>
                  <a:srgbClr val="7030A0"/>
                </a:solidFill>
              </a:rPr>
              <a:t>What do great schools do? Two….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4A0A4CF-4A93-0F14-7679-5CAC8A9E1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rgbClr val="FF0000"/>
                </a:solidFill>
              </a:rPr>
              <a:t>6 pillars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>
                <a:solidFill>
                  <a:srgbClr val="FF0000"/>
                </a:solidFill>
              </a:rPr>
              <a:t>High expectations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>
                <a:solidFill>
                  <a:srgbClr val="FF0000"/>
                </a:solidFill>
              </a:rPr>
              <a:t>Excellent teaching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>
                <a:solidFill>
                  <a:srgbClr val="FF0000"/>
                </a:solidFill>
              </a:rPr>
              <a:t>Knowing every child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>
                <a:solidFill>
                  <a:srgbClr val="FF0000"/>
                </a:solidFill>
              </a:rPr>
              <a:t>Depth for breadth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>
                <a:solidFill>
                  <a:srgbClr val="FF0000"/>
                </a:solidFill>
              </a:rPr>
              <a:t>Exemplary behaviours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>
                <a:solidFill>
                  <a:srgbClr val="FF0000"/>
                </a:solidFill>
              </a:rPr>
              <a:t>Always learning			(Ark)</a:t>
            </a:r>
          </a:p>
        </p:txBody>
      </p:sp>
    </p:spTree>
    <p:extLst>
      <p:ext uri="{BB962C8B-B14F-4D97-AF65-F5344CB8AC3E}">
        <p14:creationId xmlns:p14="http://schemas.microsoft.com/office/powerpoint/2010/main" val="26729783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D45A307-8EB3-74C4-BB3D-8DBE0EC04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b="1" dirty="0">
                <a:solidFill>
                  <a:srgbClr val="7030A0"/>
                </a:solidFill>
              </a:rPr>
              <a:t>What do great schools do? Three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057EE37-A909-EEA3-AC1E-A7A480ADA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rgbClr val="FF0000"/>
                </a:solidFill>
              </a:rPr>
              <a:t>7 pillars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>
                <a:solidFill>
                  <a:srgbClr val="FF0000"/>
                </a:solidFill>
              </a:rPr>
              <a:t>Mindset shift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>
                <a:solidFill>
                  <a:srgbClr val="FF0000"/>
                </a:solidFill>
              </a:rPr>
              <a:t>Enquiry-based learning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>
                <a:solidFill>
                  <a:srgbClr val="FF0000"/>
                </a:solidFill>
              </a:rPr>
              <a:t>Expertise development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>
                <a:solidFill>
                  <a:srgbClr val="FF0000"/>
                </a:solidFill>
              </a:rPr>
              <a:t>Practice and training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>
                <a:solidFill>
                  <a:srgbClr val="FF0000"/>
                </a:solidFill>
              </a:rPr>
              <a:t>Feedback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>
                <a:solidFill>
                  <a:srgbClr val="FF0000"/>
                </a:solidFill>
              </a:rPr>
              <a:t>Engagement of parents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>
                <a:solidFill>
                  <a:srgbClr val="FF0000"/>
                </a:solidFill>
              </a:rPr>
              <a:t>With students, not to them	     (High Performance Learning)</a:t>
            </a:r>
          </a:p>
        </p:txBody>
      </p:sp>
    </p:spTree>
    <p:extLst>
      <p:ext uri="{BB962C8B-B14F-4D97-AF65-F5344CB8AC3E}">
        <p14:creationId xmlns:p14="http://schemas.microsoft.com/office/powerpoint/2010/main" val="29070791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GB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</a:rPr>
              <a:t>Excellence is not an act but a habit (Aristotle)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altLang="en-US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High intention</a:t>
            </a:r>
            <a:r>
              <a:rPr lang="en-GB" altLang="en-US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 in practice means that leaders and teams at all levels set out high, specific ambitions in their respective domains.</a:t>
            </a:r>
          </a:p>
          <a:p>
            <a:endParaRPr lang="en-GB" altLang="en-US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</a:endParaRPr>
          </a:p>
          <a:p>
            <a:r>
              <a:rPr lang="en-GB" altLang="en-US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Sincere effort</a:t>
            </a:r>
            <a:r>
              <a:rPr lang="en-GB" altLang="en-US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 means that all staff approach their daily and weekly tasks with a sincerity and commitment that is personally and professionally satisfying.</a:t>
            </a:r>
          </a:p>
          <a:p>
            <a:pPr marL="0" indent="0">
              <a:buNone/>
            </a:pPr>
            <a:endParaRPr lang="en-GB" altLang="en-US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</a:endParaRPr>
          </a:p>
          <a:p>
            <a:r>
              <a:rPr lang="en-GB" altLang="en-US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Intelligent execution</a:t>
            </a:r>
            <a:r>
              <a:rPr lang="en-GB" altLang="en-US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 means that all staff think intelligently and practically about the best ways to achieve their goals.</a:t>
            </a:r>
            <a:r>
              <a:rPr lang="en-US" altLang="en-GB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    </a:t>
            </a:r>
          </a:p>
          <a:p>
            <a:pPr marL="0" indent="0" algn="ctr">
              <a:buNone/>
            </a:pPr>
            <a:r>
              <a:rPr lang="en-US" altLang="en-GB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 </a:t>
            </a:r>
            <a:r>
              <a:rPr lang="en-US" altLang="en-GB" sz="2400" b="1">
                <a:solidFill>
                  <a:srgbClr val="7030A0"/>
                </a:solidFill>
              </a:rPr>
              <a:t>(‘The Restless School’)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GB" sz="6000" b="1" dirty="0">
                <a:solidFill>
                  <a:srgbClr val="C00000"/>
                </a:solidFill>
              </a:rPr>
              <a:t>What do we conclude?!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altLang="en-US" dirty="0">
                <a:solidFill>
                  <a:srgbClr val="7030A0"/>
                </a:solidFill>
              </a:rPr>
              <a:t>Thomas More: Why not be a teacher? You’d be a fine teacher, </a:t>
            </a:r>
          </a:p>
          <a:p>
            <a:pPr marL="0" indent="0">
              <a:buNone/>
            </a:pPr>
            <a:r>
              <a:rPr lang="en-GB" altLang="en-US" dirty="0">
                <a:solidFill>
                  <a:srgbClr val="7030A0"/>
                </a:solidFill>
              </a:rPr>
              <a:t>perhaps a great one.</a:t>
            </a:r>
          </a:p>
          <a:p>
            <a:pPr marL="0" indent="0">
              <a:buNone/>
            </a:pPr>
            <a:endParaRPr lang="en-GB" altLang="en-US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GB" altLang="en-US" dirty="0">
                <a:solidFill>
                  <a:srgbClr val="7030A0"/>
                </a:solidFill>
              </a:rPr>
              <a:t>Richard Rich: If I was, who would know it?</a:t>
            </a:r>
          </a:p>
          <a:p>
            <a:pPr marL="0" indent="0">
              <a:buNone/>
            </a:pPr>
            <a:endParaRPr lang="en-GB" altLang="en-US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GB" altLang="en-US" dirty="0">
                <a:solidFill>
                  <a:srgbClr val="7030A0"/>
                </a:solidFill>
              </a:rPr>
              <a:t>Thomas More: You, your pupils, your friends, God. Not a bad </a:t>
            </a:r>
          </a:p>
          <a:p>
            <a:pPr marL="0" indent="0">
              <a:buNone/>
            </a:pPr>
            <a:r>
              <a:rPr lang="en-GB" altLang="en-US" dirty="0">
                <a:solidFill>
                  <a:srgbClr val="7030A0"/>
                </a:solidFill>
              </a:rPr>
              <a:t>public, that.</a:t>
            </a:r>
          </a:p>
          <a:p>
            <a:pPr marL="0" indent="0">
              <a:buNone/>
            </a:pPr>
            <a:endParaRPr lang="en-GB" altLang="en-US" dirty="0"/>
          </a:p>
          <a:p>
            <a:pPr marL="0" indent="0">
              <a:buNone/>
            </a:pPr>
            <a:r>
              <a:rPr lang="en-US" altLang="en-GB" dirty="0"/>
              <a:t>				</a:t>
            </a:r>
            <a:r>
              <a:rPr lang="en-US" altLang="en-GB" dirty="0">
                <a:solidFill>
                  <a:srgbClr val="C00000"/>
                </a:solidFill>
              </a:rPr>
              <a:t>‘</a:t>
            </a:r>
            <a:r>
              <a:rPr lang="en-GB" altLang="en-US" dirty="0">
                <a:solidFill>
                  <a:srgbClr val="C00000"/>
                </a:solidFill>
              </a:rPr>
              <a:t>A Man for All Seasons</a:t>
            </a:r>
            <a:r>
              <a:rPr lang="en-US" altLang="en-GB" dirty="0">
                <a:solidFill>
                  <a:srgbClr val="C00000"/>
                </a:solidFill>
              </a:rPr>
              <a:t>’</a:t>
            </a:r>
            <a:r>
              <a:rPr lang="en-GB" altLang="en-US" dirty="0">
                <a:solidFill>
                  <a:srgbClr val="C00000"/>
                </a:solidFill>
              </a:rPr>
              <a:t> by Robert Bolt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1076</Words>
  <Application>Microsoft Office PowerPoint</Application>
  <PresentationFormat>Widescreen</PresentationFormat>
  <Paragraphs>128</Paragraphs>
  <Slides>30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Excellence is not an act but a habit (Aristotle)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A-Z of every classroom</vt:lpstr>
      <vt:lpstr>The Children Act - Ian McEwan</vt:lpstr>
      <vt:lpstr>Cultural capital</vt:lpstr>
      <vt:lpstr>All societies in education wrestle with....</vt:lpstr>
      <vt:lpstr>21st Century Zeitgeist</vt:lpstr>
      <vt:lpstr>X features of great classrooms</vt:lpstr>
      <vt:lpstr>X features of great classrooms</vt:lpstr>
      <vt:lpstr>Questions asked by students</vt:lpstr>
      <vt:lpstr>Great learning</vt:lpstr>
      <vt:lpstr>PowerPoint Presentation</vt:lpstr>
      <vt:lpstr>PowerPoint Presentation</vt:lpstr>
      <vt:lpstr>PowerPoint Presentation</vt:lpstr>
      <vt:lpstr>What do great schools do? One….</vt:lpstr>
      <vt:lpstr>What do great schools do? Two….</vt:lpstr>
      <vt:lpstr>What do great schools do? Three</vt:lpstr>
      <vt:lpstr>Excellence is not an act but a habit (Aristotle)</vt:lpstr>
      <vt:lpstr>What do we conclude?!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local admin</dc:creator>
  <cp:lastModifiedBy>David Chidgey</cp:lastModifiedBy>
  <cp:revision>166</cp:revision>
  <dcterms:created xsi:type="dcterms:W3CDTF">2017-11-22T11:17:00Z</dcterms:created>
  <dcterms:modified xsi:type="dcterms:W3CDTF">2026-10-29T10:48:35Z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0x010100C56BB6555812DB4E93AD2AC5DF0C32FE</vt:lpwstr>
  </property>
  <property fmtid="{D5CDD505-2E9C-101B-9397-08002B2CF9AE}" pid="3" name="ICV">
    <vt:lpwstr>D29DB015C56F4E1E891A888EF823C0C7_13</vt:lpwstr>
  </property>
  <property fmtid="{D5CDD505-2E9C-101B-9397-08002B2CF9AE}" pid="4" name="KSOProductBuildVer">
    <vt:lpwstr>2057-12.2.0.13266</vt:lpwstr>
  </property>
</Properties>
</file>